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86" r:id="rId2"/>
    <p:sldId id="327" r:id="rId3"/>
    <p:sldId id="276" r:id="rId4"/>
    <p:sldId id="324" r:id="rId5"/>
    <p:sldId id="325" r:id="rId6"/>
    <p:sldId id="329" r:id="rId7"/>
    <p:sldId id="331" r:id="rId8"/>
  </p:sldIdLst>
  <p:sldSz cx="9144000" cy="6858000" type="screen4x3"/>
  <p:notesSz cx="6972300" cy="101092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EE6"/>
    <a:srgbClr val="663300"/>
    <a:srgbClr val="CCFFFF"/>
    <a:srgbClr val="F4FCC4"/>
    <a:srgbClr val="CCFF99"/>
    <a:srgbClr val="9ED600"/>
    <a:srgbClr val="CC99FF"/>
    <a:srgbClr val="CCCC00"/>
    <a:srgbClr val="0066CC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5747" autoAdjust="0"/>
  </p:normalViewPr>
  <p:slideViewPr>
    <p:cSldViewPr>
      <p:cViewPr>
        <p:scale>
          <a:sx n="75" d="100"/>
          <a:sy n="75" d="100"/>
        </p:scale>
        <p:origin x="-182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10027008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MINFIN1\WORK\TABL\TEXT\&#1054;&#1090;&#1076;&#1077;&#1083;%20&#1055;&#1041;%20&#1080;%20&#1040;\0720%20(&#1076;&#1086;&#1082;&#1083;&#1072;&#1076;&#1099;)\&#1080;&#1089;&#1087;&#1086;&#1083;&#1085;&#1077;&#1085;&#1080;&#1077;%20&#1082;&#1086;&#1085;&#1089;&#1086;&#1083;&#1080;&#1076;&#1080;&#1088;&#1086;&#1074;&#1072;&#1085;&#1085;&#1086;&#1075;&#1086;%20&#1073;&#1102;&#1076;&#1078;&#1077;&#1090;&#1072;%20&#1059;&#1056;,%20&#1073;&#1102;&#1076;&#1078;&#1077;&#1090;&#1072;%20&#1059;&#1056;\2010%20&#1075;&#1086;&#1076;\&#1048;&#1090;&#1086;&#1075;&#1080;%201%20&#1082;&#1074;&#1072;&#1088;&#1090;&#1072;&#1083;&#1072;\&#1050;&#1086;&#1083;&#1083;&#1077;&#1075;&#1080;&#1103;%2012.05.2010\&#1076;&#1083;&#1103;%20&#1089;&#1083;&#1072;&#1081;&#1076;&#1086;&#107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208069423725019E-2"/>
          <c:y val="8.3479321155140035E-2"/>
          <c:w val="0.73265240099418361"/>
          <c:h val="0.78413389858070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explosion val="1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explosion val="1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7.2778851394851913E-6"/>
          <c:w val="0.92331208358927996"/>
          <c:h val="0.95418079726068761"/>
        </c:manualLayout>
      </c:layout>
      <c:barChart>
        <c:barDir val="col"/>
        <c:grouping val="clustered"/>
        <c:ser>
          <c:idx val="5"/>
          <c:order val="0"/>
          <c:spPr>
            <a:solidFill>
              <a:srgbClr val="E989EB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87201D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val>
            <c:numRef>
              <c:f>Лист1!$AB$115</c:f>
              <c:numCache>
                <c:formatCode>General</c:formatCode>
                <c:ptCount val="1"/>
              </c:numCache>
            </c:numRef>
          </c:val>
        </c:ser>
        <c:ser>
          <c:idx val="4"/>
          <c:order val="1"/>
          <c:spPr>
            <a:solidFill>
              <a:srgbClr val="8A7A1A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val>
            <c:numRef>
              <c:f>Лист1!$AB$114</c:f>
              <c:numCache>
                <c:formatCode>General</c:formatCode>
                <c:ptCount val="1"/>
              </c:numCache>
            </c:numRef>
          </c:val>
        </c:ser>
        <c:axId val="48579328"/>
        <c:axId val="66299776"/>
      </c:barChart>
      <c:catAx>
        <c:axId val="48579328"/>
        <c:scaling>
          <c:orientation val="minMax"/>
        </c:scaling>
        <c:delete val="1"/>
        <c:axPos val="b"/>
        <c:tickLblPos val="none"/>
        <c:crossAx val="66299776"/>
        <c:crosses val="autoZero"/>
        <c:auto val="1"/>
        <c:lblAlgn val="ctr"/>
        <c:lblOffset val="100"/>
      </c:catAx>
      <c:valAx>
        <c:axId val="66299776"/>
        <c:scaling>
          <c:orientation val="minMax"/>
        </c:scaling>
        <c:delete val="1"/>
        <c:axPos val="l"/>
        <c:numFmt formatCode="General" sourceLinked="1"/>
        <c:tickLblPos val="none"/>
        <c:crossAx val="48579328"/>
        <c:crosses val="autoZero"/>
        <c:crossBetween val="between"/>
      </c:valAx>
      <c:spPr>
        <a:noFill/>
        <a:ln w="25400">
          <a:noFill/>
        </a:ln>
      </c:spPr>
    </c:plotArea>
    <c:plotVisOnly val="1"/>
  </c:chart>
  <c:spPr>
    <a:noFill/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970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6913" y="4802188"/>
            <a:ext cx="557847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1200"/>
            <a:ext cx="30210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>
              <a:defRPr kumimoji="0" sz="1200" dirty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9700" y="9601200"/>
            <a:ext cx="30210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fld id="{B1291CFD-6F31-444C-897E-8650BC079A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949700" y="9601200"/>
            <a:ext cx="30210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95" tIns="46693" rIns="93395" bIns="46693" anchor="b"/>
          <a:lstStyle/>
          <a:p>
            <a:pPr algn="r" defTabSz="931863"/>
            <a:fld id="{33B5D492-1CBF-47CB-9125-23A085607484}" type="slidenum">
              <a:rPr kumimoji="0" lang="ru-RU" sz="1200"/>
              <a:pPr algn="r" defTabSz="931863"/>
              <a:t>2</a:t>
            </a:fld>
            <a:endParaRPr kumimoji="0" lang="ru-RU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57238"/>
            <a:ext cx="5056187" cy="3790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4805363"/>
            <a:ext cx="5581650" cy="4546600"/>
          </a:xfrm>
          <a:noFill/>
          <a:ln/>
        </p:spPr>
        <p:txBody>
          <a:bodyPr lIns="93395" tIns="46693" rIns="93395" bIns="46693"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pic>
        <p:nvPicPr>
          <p:cNvPr id="16" name="Picture 1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1750"/>
            <a:ext cx="5032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0" descr="gerb_U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250" y="0"/>
            <a:ext cx="539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85EEC-0189-4B6D-AE72-F683C2DC4C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F51E-26F5-4BD1-9685-263505F6D8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BA4F-3C60-43CA-AED8-4D33988722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75B6-90CC-4B2E-A8E3-956FA344F1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BB017-C6A4-465F-82C1-765069C87B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5E2D-4411-4815-92B2-D569B1C44D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9FF22-AC0C-4915-A2BB-C7CB08EEF2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7BBBC-5B4A-440A-9631-7FC1E590E6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97330-C616-4F83-8164-F85507EFFE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93D1F-15DD-4DC9-A9FD-C3A9621DA4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278-A033-4123-8D40-E15ADD7790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dirty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AAE7F364-5FF7-457D-B587-E949F5CD78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 dirty="0"/>
            </a:p>
          </p:txBody>
        </p:sp>
      </p:grp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29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5130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3025775"/>
          </a:xfrm>
        </p:spPr>
        <p:txBody>
          <a:bodyPr tIns="0" bIns="0"/>
          <a:lstStyle/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</a:t>
            </a:r>
            <a:r>
              <a:rPr lang="ru-RU" sz="4400" b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сполнение </a:t>
            </a:r>
            <a:r>
              <a:rPr lang="ru-RU" sz="4400" b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бюджета </a:t>
            </a:r>
            <a:endParaRPr lang="ru-RU" sz="4400" b="1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Удмуртской 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Республики </a:t>
            </a:r>
          </a:p>
          <a:p>
            <a:pPr algn="ctr" eaLnBrk="1" hangingPunct="1">
              <a:lnSpc>
                <a:spcPts val="4700"/>
              </a:lnSpc>
              <a:spcBef>
                <a:spcPts val="0"/>
              </a:spcBef>
              <a:buFontTx/>
              <a:buNone/>
              <a:defRPr/>
            </a:pP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 1 полугодие 2015 года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29" name="WordArt 2"/>
          <p:cNvSpPr>
            <a:spLocks noChangeArrowheads="1" noChangeShapeType="1" noTextEdit="1"/>
          </p:cNvSpPr>
          <p:nvPr/>
        </p:nvSpPr>
        <p:spPr bwMode="auto">
          <a:xfrm>
            <a:off x="3357563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11560" y="5072074"/>
            <a:ext cx="8748712" cy="138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ts val="2800"/>
              </a:lnSpc>
            </a:pPr>
            <a:endParaRPr kumimoji="0" lang="ru-RU" sz="28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3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102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Диаграмма 34"/>
          <p:cNvGraphicFramePr/>
          <p:nvPr/>
        </p:nvGraphicFramePr>
        <p:xfrm>
          <a:off x="500034" y="1714488"/>
          <a:ext cx="4000528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333375"/>
            <a:ext cx="9144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2813">
              <a:lnSpc>
                <a:spcPts val="2500"/>
              </a:lnSpc>
            </a:pP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Структура доходов бюджета </a:t>
            </a:r>
            <a:b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</a:br>
            <a:r>
              <a:rPr kumimoji="0" lang="ru-RU" sz="26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</a:t>
            </a:r>
            <a:r>
              <a:rPr kumimoji="0" lang="ru-RU" sz="26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2015 года</a:t>
            </a:r>
            <a:endParaRPr kumimoji="0" lang="ru-RU" sz="2600" b="1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30" name="AutoShape 29"/>
          <p:cNvSpPr>
            <a:spLocks/>
          </p:cNvSpPr>
          <p:nvPr/>
        </p:nvSpPr>
        <p:spPr bwMode="auto">
          <a:xfrm rot="17829443">
            <a:off x="2000671" y="3207603"/>
            <a:ext cx="269875" cy="2316163"/>
          </a:xfrm>
          <a:prstGeom prst="leftBrace">
            <a:avLst>
              <a:gd name="adj1" fmla="val 53395"/>
              <a:gd name="adj2" fmla="val 50213"/>
            </a:avLst>
          </a:prstGeom>
          <a:noFill/>
          <a:ln w="25400">
            <a:solidFill>
              <a:schemeClr val="tx2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250825" y="1341438"/>
            <a:ext cx="2286000" cy="8636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pitchFamily="34" charset="0"/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  <a:defRPr/>
            </a:pPr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6 151 млн.руб</a:t>
            </a:r>
            <a:r>
              <a:rPr lang="ru-RU" sz="2000" b="1" u="sng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</p:txBody>
      </p:sp>
      <p:graphicFrame>
        <p:nvGraphicFramePr>
          <p:cNvPr id="34" name="Диаграмма 33"/>
          <p:cNvGraphicFramePr/>
          <p:nvPr/>
        </p:nvGraphicFramePr>
        <p:xfrm>
          <a:off x="4067944" y="0"/>
          <a:ext cx="3643338" cy="645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2500298" y="2857496"/>
            <a:ext cx="719137" cy="3302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77</a:t>
            </a:r>
            <a:r>
              <a:rPr kumimoji="0" lang="en-US" sz="2000" b="1" dirty="0" smtClean="0">
                <a:latin typeface="Calibri" pitchFamily="34" charset="0"/>
              </a:rPr>
              <a:t> </a:t>
            </a:r>
            <a:r>
              <a:rPr kumimoji="0" lang="ru-RU" sz="2000" b="1" dirty="0">
                <a:latin typeface="Calibri" pitchFamily="34" charset="0"/>
              </a:rPr>
              <a:t>%</a:t>
            </a:r>
          </a:p>
        </p:txBody>
      </p:sp>
      <p:sp>
        <p:nvSpPr>
          <p:cNvPr id="9226" name="Text Box 33"/>
          <p:cNvSpPr txBox="1">
            <a:spLocks noChangeArrowheads="1"/>
          </p:cNvSpPr>
          <p:nvPr/>
        </p:nvSpPr>
        <p:spPr bwMode="auto">
          <a:xfrm>
            <a:off x="1142976" y="2285992"/>
            <a:ext cx="719137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B0F0"/>
            </a:solidFill>
            <a:miter lim="800000"/>
            <a:headEnd/>
            <a:tailEnd/>
          </a:ln>
        </p:spPr>
        <p:txBody>
          <a:bodyPr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23 %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9230" name="Text Box 33"/>
          <p:cNvSpPr txBox="1">
            <a:spLocks noChangeArrowheads="1"/>
          </p:cNvSpPr>
          <p:nvPr/>
        </p:nvSpPr>
        <p:spPr bwMode="auto">
          <a:xfrm>
            <a:off x="5072066" y="5715016"/>
            <a:ext cx="1214446" cy="329588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3 %</a:t>
            </a:r>
            <a:endParaRPr kumimoji="0" lang="ru-RU" sz="800" b="1" dirty="0">
              <a:latin typeface="Calibri" pitchFamily="34" charset="0"/>
            </a:endParaRPr>
          </a:p>
        </p:txBody>
      </p:sp>
      <p:sp>
        <p:nvSpPr>
          <p:cNvPr id="9231" name="Text Box 5"/>
          <p:cNvSpPr>
            <a:spLocks noChangeArrowheads="1"/>
          </p:cNvSpPr>
          <p:nvPr/>
        </p:nvSpPr>
        <p:spPr bwMode="auto">
          <a:xfrm>
            <a:off x="6660232" y="1052736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Налог на прибыль </a:t>
            </a:r>
            <a:r>
              <a:rPr kumimoji="0" lang="ru-RU" sz="1600" b="1" dirty="0" smtClean="0">
                <a:latin typeface="Calibri" pitchFamily="34" charset="0"/>
              </a:rPr>
              <a:t>организаций             </a:t>
            </a:r>
            <a:r>
              <a:rPr kumimoji="0" lang="ru-RU" sz="1600" b="1" u="sng" dirty="0" smtClean="0">
                <a:latin typeface="Calibri" pitchFamily="34" charset="0"/>
              </a:rPr>
              <a:t>8 035 млн.руб.</a:t>
            </a:r>
          </a:p>
          <a:p>
            <a:pPr algn="ctr" defTabSz="912813" fontAlgn="ctr">
              <a:lnSpc>
                <a:spcPts val="1500"/>
              </a:lnSpc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7186" name="Text Box 5"/>
          <p:cNvSpPr>
            <a:spLocks noChangeArrowheads="1"/>
          </p:cNvSpPr>
          <p:nvPr/>
        </p:nvSpPr>
        <p:spPr bwMode="auto">
          <a:xfrm>
            <a:off x="6660232" y="1988840"/>
            <a:ext cx="1928812" cy="890326"/>
          </a:xfrm>
          <a:prstGeom prst="roundRect">
            <a:avLst>
              <a:gd name="adj" fmla="val 16667"/>
            </a:avLst>
          </a:prstGeom>
          <a:solidFill>
            <a:srgbClr val="FAC3C2"/>
          </a:solidFill>
          <a:ln w="38100" algn="ctr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  <a:defRPr/>
            </a:pPr>
            <a:r>
              <a:rPr kumimoji="0" lang="ru-RU" sz="1600" b="1" dirty="0">
                <a:latin typeface="Calibri" pitchFamily="34" charset="0"/>
              </a:rPr>
              <a:t>Налог на доходы физических лиц         </a:t>
            </a:r>
            <a:r>
              <a:rPr kumimoji="0" lang="ru-RU" sz="1600" b="1" u="sng" dirty="0" smtClean="0">
                <a:latin typeface="Calibri" pitchFamily="34" charset="0"/>
              </a:rPr>
              <a:t>5 959 млн.руб.</a:t>
            </a:r>
          </a:p>
          <a:p>
            <a:pPr algn="ctr" defTabSz="912813" fontAlgn="ctr">
              <a:lnSpc>
                <a:spcPts val="1500"/>
              </a:lnSpc>
              <a:defRPr/>
            </a:pP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3" name="Text Box 5"/>
          <p:cNvSpPr>
            <a:spLocks noChangeArrowheads="1"/>
          </p:cNvSpPr>
          <p:nvPr/>
        </p:nvSpPr>
        <p:spPr bwMode="auto">
          <a:xfrm>
            <a:off x="6660232" y="2924944"/>
            <a:ext cx="2000250" cy="1113791"/>
          </a:xfrm>
          <a:prstGeom prst="roundRect">
            <a:avLst>
              <a:gd name="adj" fmla="val 16667"/>
            </a:avLst>
          </a:prstGeom>
          <a:solidFill>
            <a:srgbClr val="D5FDBF"/>
          </a:solidFill>
          <a:ln w="38100" algn="ctr">
            <a:solidFill>
              <a:srgbClr val="BCE292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/>
            <a:r>
              <a:rPr kumimoji="0" lang="ru-RU" sz="1600" b="1" dirty="0" smtClean="0">
                <a:latin typeface="Calibri" pitchFamily="34" charset="0"/>
              </a:rPr>
              <a:t>Акцизы по подакцизным товарам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/>
            <a:r>
              <a:rPr kumimoji="0" lang="ru-RU" sz="1600" b="1" u="sng" dirty="0" smtClean="0">
                <a:latin typeface="Calibri" pitchFamily="34" charset="0"/>
              </a:rPr>
              <a:t>2 283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4" name="Text Box 5"/>
          <p:cNvSpPr>
            <a:spLocks noChangeArrowheads="1"/>
          </p:cNvSpPr>
          <p:nvPr/>
        </p:nvSpPr>
        <p:spPr bwMode="auto">
          <a:xfrm>
            <a:off x="6660232" y="4077072"/>
            <a:ext cx="2000250" cy="662604"/>
          </a:xfrm>
          <a:prstGeom prst="roundRect">
            <a:avLst>
              <a:gd name="adj" fmla="val 16667"/>
            </a:avLst>
          </a:prstGeom>
          <a:solidFill>
            <a:srgbClr val="CCADF9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имущество      </a:t>
            </a:r>
            <a:endParaRPr kumimoji="0" lang="ru-RU" sz="1600" b="1" dirty="0">
              <a:latin typeface="Calibri" pitchFamily="34" charset="0"/>
            </a:endParaRP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 2 376 млн.руб</a:t>
            </a:r>
            <a:r>
              <a:rPr kumimoji="0" lang="ru-RU" sz="1600" b="1" u="sng" dirty="0">
                <a:latin typeface="Calibri" pitchFamily="34" charset="0"/>
              </a:rPr>
              <a:t>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5" name="Text Box 5"/>
          <p:cNvSpPr>
            <a:spLocks noChangeArrowheads="1"/>
          </p:cNvSpPr>
          <p:nvPr/>
        </p:nvSpPr>
        <p:spPr bwMode="auto">
          <a:xfrm>
            <a:off x="6659563" y="5517232"/>
            <a:ext cx="2000250" cy="875428"/>
          </a:xfrm>
          <a:prstGeom prst="roundRect">
            <a:avLst>
              <a:gd name="adj" fmla="val 16667"/>
            </a:avLst>
          </a:prstGeom>
          <a:solidFill>
            <a:srgbClr val="D14D37"/>
          </a:solidFill>
          <a:ln w="38100" algn="ctr">
            <a:solidFill>
              <a:srgbClr val="BB6C4D"/>
            </a:solidFill>
            <a:miter lim="800000"/>
            <a:headEnd/>
            <a:tailEnd/>
          </a:ln>
        </p:spPr>
        <p:txBody>
          <a:bodyPr wrap="square"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Другие налоговые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>
                <a:latin typeface="Calibri" pitchFamily="34" charset="0"/>
              </a:rPr>
              <a:t>и неналоговые доходы                        </a:t>
            </a:r>
            <a:r>
              <a:rPr kumimoji="0" lang="ru-RU" sz="1600" b="1" u="sng" dirty="0" smtClean="0">
                <a:latin typeface="Calibri" pitchFamily="34" charset="0"/>
              </a:rPr>
              <a:t>665 </a:t>
            </a:r>
            <a:r>
              <a:rPr kumimoji="0" lang="ru-RU" sz="1600" b="1" u="sng" dirty="0">
                <a:latin typeface="Calibri" pitchFamily="34" charset="0"/>
              </a:rPr>
              <a:t>млн.руб.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9236" name="Text Box 5"/>
          <p:cNvSpPr>
            <a:spLocks noChangeArrowheads="1"/>
          </p:cNvSpPr>
          <p:nvPr/>
        </p:nvSpPr>
        <p:spPr bwMode="auto">
          <a:xfrm>
            <a:off x="6660232" y="4797152"/>
            <a:ext cx="2000250" cy="677502"/>
          </a:xfrm>
          <a:prstGeom prst="roundRect">
            <a:avLst>
              <a:gd name="adj" fmla="val 16667"/>
            </a:avLst>
          </a:prstGeom>
          <a:solidFill>
            <a:srgbClr val="DAC33A"/>
          </a:solidFill>
          <a:ln w="38100" algn="ctr">
            <a:solidFill>
              <a:srgbClr val="DAC33A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Налоги на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dirty="0" smtClean="0">
                <a:latin typeface="Calibri" pitchFamily="34" charset="0"/>
              </a:rPr>
              <a:t>совокупный доход         </a:t>
            </a:r>
          </a:p>
          <a:p>
            <a:pPr algn="ctr" defTabSz="912813" fontAlgn="ctr">
              <a:lnSpc>
                <a:spcPts val="1500"/>
              </a:lnSpc>
            </a:pPr>
            <a:r>
              <a:rPr kumimoji="0" lang="ru-RU" sz="1600" b="1" u="sng" dirty="0" smtClean="0">
                <a:latin typeface="Calibri" pitchFamily="34" charset="0"/>
              </a:rPr>
              <a:t>1 249 млн.руб.  </a:t>
            </a:r>
            <a:endParaRPr kumimoji="0" lang="ru-RU" sz="1600" u="sng" dirty="0">
              <a:latin typeface="Calibri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4857760"/>
            <a:ext cx="3600400" cy="1133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Всего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доходов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ru-RU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26 718 млн.руб.</a:t>
            </a:r>
          </a:p>
          <a:p>
            <a:pPr algn="ctr">
              <a:defRPr/>
            </a:pPr>
            <a:endParaRPr lang="ru-RU" sz="20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ru-RU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238" name="Прямая соединительная линия 35"/>
          <p:cNvCxnSpPr>
            <a:cxnSpLocks noChangeShapeType="1"/>
          </p:cNvCxnSpPr>
          <p:nvPr/>
        </p:nvCxnSpPr>
        <p:spPr bwMode="auto">
          <a:xfrm rot="10800000" flipV="1">
            <a:off x="2484438" y="1268413"/>
            <a:ext cx="2519362" cy="1081087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cxnSp>
        <p:nvCxnSpPr>
          <p:cNvPr id="9239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1979613" y="3573463"/>
            <a:ext cx="3097212" cy="2735262"/>
          </a:xfrm>
          <a:prstGeom prst="line">
            <a:avLst/>
          </a:prstGeom>
          <a:noFill/>
          <a:ln w="9525" algn="ctr">
            <a:solidFill>
              <a:srgbClr val="E26926"/>
            </a:solidFill>
            <a:prstDash val="dash"/>
            <a:round/>
            <a:headEnd/>
            <a:tailEnd/>
          </a:ln>
        </p:spPr>
      </p:cxnSp>
      <p:sp>
        <p:nvSpPr>
          <p:cNvPr id="9240" name="Rectangle 16"/>
          <p:cNvSpPr>
            <a:spLocks noChangeArrowheads="1"/>
          </p:cNvSpPr>
          <p:nvPr/>
        </p:nvSpPr>
        <p:spPr bwMode="auto">
          <a:xfrm>
            <a:off x="2555776" y="3789040"/>
            <a:ext cx="2786063" cy="8640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Налоговые и неналоговые доходы                      </a:t>
            </a:r>
            <a:r>
              <a:rPr lang="ru-RU" sz="2000" b="1" u="sng" dirty="0" smtClean="0">
                <a:solidFill>
                  <a:srgbClr val="C00000"/>
                </a:solidFill>
                <a:latin typeface="Calibri" pitchFamily="34" charset="0"/>
              </a:rPr>
              <a:t>20 567 млн.руб</a:t>
            </a:r>
            <a:r>
              <a:rPr lang="ru-RU" sz="2000" b="1" u="sng" dirty="0">
                <a:solidFill>
                  <a:srgbClr val="C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241" name="Стрелка вправо 41"/>
          <p:cNvSpPr>
            <a:spLocks noChangeArrowheads="1"/>
          </p:cNvSpPr>
          <p:nvPr/>
        </p:nvSpPr>
        <p:spPr bwMode="auto">
          <a:xfrm rot="-2075202">
            <a:off x="6172720" y="1378056"/>
            <a:ext cx="727443" cy="284770"/>
          </a:xfrm>
          <a:prstGeom prst="rightArrow">
            <a:avLst>
              <a:gd name="adj1" fmla="val 50000"/>
              <a:gd name="adj2" fmla="val 49913"/>
            </a:avLst>
          </a:prstGeom>
          <a:solidFill>
            <a:srgbClr val="CCECFF"/>
          </a:solidFill>
          <a:ln w="9525" algn="ctr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7196" name="Стрелка вправо 42"/>
          <p:cNvSpPr>
            <a:spLocks noChangeArrowheads="1"/>
          </p:cNvSpPr>
          <p:nvPr/>
        </p:nvSpPr>
        <p:spPr bwMode="auto">
          <a:xfrm rot="18102382">
            <a:off x="5885891" y="3078782"/>
            <a:ext cx="1245675" cy="23558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/>
          </a:solidFill>
          <a:ln w="9525" algn="ctr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7199" name="Стрелка вправо 49"/>
          <p:cNvSpPr>
            <a:spLocks noChangeArrowheads="1"/>
          </p:cNvSpPr>
          <p:nvPr/>
        </p:nvSpPr>
        <p:spPr bwMode="auto">
          <a:xfrm rot="19048399" flipV="1">
            <a:off x="5952746" y="5284711"/>
            <a:ext cx="925395" cy="21804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AC33A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9244" name="Стрелка вправо 50"/>
          <p:cNvSpPr>
            <a:spLocks noChangeArrowheads="1"/>
          </p:cNvSpPr>
          <p:nvPr/>
        </p:nvSpPr>
        <p:spPr bwMode="auto">
          <a:xfrm rot="20604247">
            <a:off x="6094880" y="5671616"/>
            <a:ext cx="735372" cy="266075"/>
          </a:xfrm>
          <a:prstGeom prst="rightArrow">
            <a:avLst>
              <a:gd name="adj1" fmla="val 50000"/>
              <a:gd name="adj2" fmla="val 49925"/>
            </a:avLst>
          </a:prstGeom>
          <a:solidFill>
            <a:srgbClr val="D14D37"/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9245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 dirty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9246" name="Picture 2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8" name="Стрелка вправо 49"/>
          <p:cNvSpPr>
            <a:spLocks noChangeArrowheads="1"/>
          </p:cNvSpPr>
          <p:nvPr/>
        </p:nvSpPr>
        <p:spPr bwMode="auto">
          <a:xfrm rot="18943022" flipV="1">
            <a:off x="6076749" y="3949171"/>
            <a:ext cx="1009270" cy="247250"/>
          </a:xfrm>
          <a:prstGeom prst="rightArrow">
            <a:avLst>
              <a:gd name="adj1" fmla="val 50000"/>
              <a:gd name="adj2" fmla="val 49900"/>
            </a:avLst>
          </a:prstGeom>
          <a:solidFill>
            <a:srgbClr val="CCFFCC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/>
          </a:p>
        </p:txBody>
      </p:sp>
      <p:sp>
        <p:nvSpPr>
          <p:cNvPr id="49" name="Стрелка вправо 49"/>
          <p:cNvSpPr>
            <a:spLocks noChangeArrowheads="1"/>
          </p:cNvSpPr>
          <p:nvPr/>
        </p:nvSpPr>
        <p:spPr bwMode="auto">
          <a:xfrm rot="19065479" flipV="1">
            <a:off x="5717831" y="4651936"/>
            <a:ext cx="1186033" cy="2540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8FDD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5072066" y="1000108"/>
            <a:ext cx="1214446" cy="1785950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kumimoji="0" lang="ru-RU" b="1" dirty="0">
              <a:latin typeface="Calibri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2714620"/>
            <a:ext cx="1214446" cy="1714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5143504" y="1428736"/>
            <a:ext cx="1007691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0070C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39 </a:t>
            </a:r>
            <a:r>
              <a:rPr kumimoji="0" lang="ru-RU" sz="2000" b="1" dirty="0">
                <a:latin typeface="Calibri" pitchFamily="34" charset="0"/>
              </a:rPr>
              <a:t>%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5143504" y="3071810"/>
            <a:ext cx="1015628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7C8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29 </a:t>
            </a:r>
            <a:r>
              <a:rPr kumimoji="0" lang="ru-RU" sz="2000" b="1" dirty="0">
                <a:latin typeface="Calibri" pitchFamily="34" charset="0"/>
              </a:rPr>
              <a:t>%</a:t>
            </a: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5072066" y="3857628"/>
            <a:ext cx="1214446" cy="714380"/>
          </a:xfrm>
          <a:prstGeom prst="rect">
            <a:avLst/>
          </a:prstGeom>
          <a:solidFill>
            <a:srgbClr val="CCFF99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 Box 33"/>
          <p:cNvSpPr txBox="1">
            <a:spLocks noChangeArrowheads="1"/>
          </p:cNvSpPr>
          <p:nvPr/>
        </p:nvSpPr>
        <p:spPr bwMode="auto">
          <a:xfrm>
            <a:off x="5143504" y="4000504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92D050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11 %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072066" y="5214950"/>
            <a:ext cx="1214446" cy="500066"/>
          </a:xfrm>
          <a:prstGeom prst="rect">
            <a:avLst/>
          </a:prstGeom>
          <a:solidFill>
            <a:srgbClr val="CCCC00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5072066" y="4572008"/>
            <a:ext cx="1214446" cy="714380"/>
          </a:xfrm>
          <a:prstGeom prst="rect">
            <a:avLst/>
          </a:prstGeom>
          <a:solidFill>
            <a:srgbClr val="CC99FF"/>
          </a:solidFill>
          <a:ln w="19050" cap="flat" cmpd="sng" algn="ctr">
            <a:solidFill>
              <a:srgbClr val="9ED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5143504" y="4714884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B9AAF8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12 %</a:t>
            </a:r>
            <a:endParaRPr kumimoji="0" lang="ru-RU" sz="2000" b="1" dirty="0">
              <a:latin typeface="Calibri" pitchFamily="34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5143504" y="5357826"/>
            <a:ext cx="1000132" cy="329588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8A7A1A"/>
            </a:solidFill>
            <a:miter lim="800000"/>
            <a:headEnd/>
            <a:tailEnd/>
          </a:ln>
        </p:spPr>
        <p:txBody>
          <a:bodyPr wrap="square" tIns="10800" bIns="10800">
            <a:spAutoFit/>
          </a:bodyPr>
          <a:lstStyle/>
          <a:p>
            <a:pPr algn="ctr" eaLnBrk="0" hangingPunct="0"/>
            <a:r>
              <a:rPr kumimoji="0" lang="ru-RU" sz="2000" b="1" dirty="0" smtClean="0">
                <a:latin typeface="Calibri" pitchFamily="34" charset="0"/>
              </a:rPr>
              <a:t>6 %</a:t>
            </a:r>
            <a:endParaRPr kumimoji="0"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08175" y="1484313"/>
          <a:ext cx="6105525" cy="3641725"/>
        </p:xfrm>
        <a:graphic>
          <a:graphicData uri="http://schemas.openxmlformats.org/presentationml/2006/ole">
            <p:oleObj spid="_x0000_s2050" name="Worksheet" r:id="rId3" imgW="6105428" imgH="3648172" progId="Excel.Sheet.8">
              <p:embed/>
            </p:oleObj>
          </a:graphicData>
        </a:graphic>
      </p:graphicFrame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071813" y="1214438"/>
            <a:ext cx="2592387" cy="1152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СОЦИАЛЬНОЙ НАПРАВЛЕННОСТИ</a:t>
            </a:r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6732240" y="2060848"/>
            <a:ext cx="2052637" cy="11525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РАСХОДЫ НА ОБЕСПЕЧЕНИЕ БЕЗОПАСНОСТИ</a:t>
            </a: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6357950" y="4714884"/>
            <a:ext cx="2376487" cy="1152525"/>
          </a:xfrm>
          <a:prstGeom prst="rect">
            <a:avLst/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rgbClr val="FFFFFF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 w="25400">
            <a:solidFill>
              <a:srgbClr val="85DFFF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ОБЩЕГОСУДАР-СТВЕННЫЕ ВОПРОСЫ</a:t>
            </a:r>
            <a:endParaRPr lang="ru-RU" sz="20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3071802" y="4857760"/>
            <a:ext cx="2808287" cy="12954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50000">
                <a:srgbClr val="FFFFFF"/>
              </a:gs>
              <a:gs pos="100000">
                <a:srgbClr val="00B050"/>
              </a:gs>
            </a:gsLst>
            <a:lin ang="5400000" scaled="1"/>
          </a:gra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Calibri" pitchFamily="34" charset="0"/>
              </a:rPr>
              <a:t>РАСХОДЫ НА ПОДДЕРЖКУ ОТДЕЛЬНЫХ ОТРАСЛЕЙ ЭКОНОМИКИ</a:t>
            </a:r>
          </a:p>
        </p:txBody>
      </p:sp>
      <p:sp>
        <p:nvSpPr>
          <p:cNvPr id="2055" name="AutoShape 9"/>
          <p:cNvSpPr>
            <a:spLocks/>
          </p:cNvSpPr>
          <p:nvPr/>
        </p:nvSpPr>
        <p:spPr bwMode="auto">
          <a:xfrm>
            <a:off x="2339975" y="1196975"/>
            <a:ext cx="287338" cy="5400675"/>
          </a:xfrm>
          <a:prstGeom prst="leftBrace">
            <a:avLst>
              <a:gd name="adj1" fmla="val 15663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323850" y="1268413"/>
            <a:ext cx="2016125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spcAft>
                <a:spcPts val="1800"/>
              </a:spcAft>
            </a:pPr>
            <a:r>
              <a:rPr lang="ru-RU" sz="2800" b="1" dirty="0">
                <a:latin typeface="Calibri" pitchFamily="34" charset="0"/>
              </a:rPr>
              <a:t>ВСЕГО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РАСХОДОВ</a:t>
            </a:r>
          </a:p>
          <a:p>
            <a:pPr algn="ctr">
              <a:lnSpc>
                <a:spcPts val="2500"/>
              </a:lnSpc>
            </a:pPr>
            <a:r>
              <a:rPr lang="ru-RU" sz="3600" b="1" dirty="0" smtClean="0">
                <a:latin typeface="Calibri" pitchFamily="34" charset="0"/>
              </a:rPr>
              <a:t>29 931</a:t>
            </a:r>
            <a:endParaRPr lang="ru-RU" sz="36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en-US" sz="2800" b="1" dirty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млн.руб.</a:t>
            </a:r>
          </a:p>
          <a:p>
            <a:pPr algn="ctr">
              <a:lnSpc>
                <a:spcPts val="2500"/>
              </a:lnSpc>
              <a:spcBef>
                <a:spcPts val="1200"/>
              </a:spcBef>
            </a:pPr>
            <a:r>
              <a:rPr lang="ru-RU" sz="2400" b="1" dirty="0">
                <a:latin typeface="Calibri" pitchFamily="34" charset="0"/>
              </a:rPr>
              <a:t>(Темп роста</a:t>
            </a:r>
            <a:endParaRPr lang="ru-RU" sz="2800" b="1" dirty="0"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lang="ru-RU" sz="2400" b="1" dirty="0" smtClean="0">
                <a:latin typeface="Calibri" pitchFamily="34" charset="0"/>
              </a:rPr>
              <a:t>к 1 полугодию 2014 </a:t>
            </a:r>
            <a:r>
              <a:rPr lang="ru-RU" sz="2400" b="1" dirty="0">
                <a:latin typeface="Calibri" pitchFamily="34" charset="0"/>
              </a:rPr>
              <a:t>года</a:t>
            </a:r>
            <a:r>
              <a:rPr lang="en-US" sz="2400" b="1" dirty="0">
                <a:latin typeface="Calibri" pitchFamily="34" charset="0"/>
              </a:rPr>
              <a:t> – </a:t>
            </a:r>
            <a:r>
              <a:rPr lang="ru-RU" sz="2800" b="1" dirty="0" smtClean="0">
                <a:latin typeface="Calibri" pitchFamily="34" charset="0"/>
              </a:rPr>
              <a:t>106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ru-RU" sz="2800" b="1" dirty="0">
                <a:latin typeface="Calibri" pitchFamily="34" charset="0"/>
              </a:rPr>
              <a:t>%</a:t>
            </a:r>
            <a:r>
              <a:rPr lang="ru-RU" sz="2400" b="1" dirty="0">
                <a:latin typeface="Calibri" pitchFamily="34" charset="0"/>
              </a:rPr>
              <a:t>; </a:t>
            </a: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3635375" y="2420938"/>
            <a:ext cx="720725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75%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8" name="AutoShape 14"/>
          <p:cNvSpPr>
            <a:spLocks noChangeArrowheads="1"/>
          </p:cNvSpPr>
          <p:nvPr/>
        </p:nvSpPr>
        <p:spPr bwMode="auto">
          <a:xfrm>
            <a:off x="7812360" y="3501008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7358063" y="4143375"/>
            <a:ext cx="719137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3%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60" name="Rectangle 16"/>
          <p:cNvSpPr>
            <a:spLocks noChangeArrowheads="1"/>
          </p:cNvSpPr>
          <p:nvPr/>
        </p:nvSpPr>
        <p:spPr bwMode="auto">
          <a:xfrm>
            <a:off x="179388" y="333375"/>
            <a:ext cx="8640762" cy="863600"/>
          </a:xfrm>
          <a:prstGeom prst="rect">
            <a:avLst/>
          </a:prstGeom>
          <a:noFill/>
          <a:ln w="22225" cmpd="dbl">
            <a:noFill/>
            <a:miter lim="800000"/>
            <a:headEnd/>
            <a:tailEnd/>
          </a:ln>
        </p:spPr>
        <p:txBody>
          <a:bodyPr lIns="18000" tIns="18000" rIns="18000" bIns="18000" anchor="ctr"/>
          <a:lstStyle/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Структура расходов бюджета </a:t>
            </a:r>
            <a:endParaRPr kumimoji="0" lang="en-US" sz="2800" b="1" dirty="0">
              <a:solidFill>
                <a:srgbClr val="800000"/>
              </a:solidFill>
              <a:latin typeface="Calibri" pitchFamily="34" charset="0"/>
            </a:endParaRPr>
          </a:p>
          <a:p>
            <a:pPr algn="ctr">
              <a:lnSpc>
                <a:spcPts val="2500"/>
              </a:lnSpc>
            </a:pP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Удмуртской Республики за 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1 полугодие 20</a:t>
            </a:r>
            <a:r>
              <a:rPr kumimoji="0" lang="en-US" sz="2800" b="1" dirty="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kumimoji="0" lang="ru-RU" sz="2800" b="1" dirty="0" smtClean="0">
                <a:solidFill>
                  <a:srgbClr val="800000"/>
                </a:solidFill>
                <a:latin typeface="Calibri" pitchFamily="34" charset="0"/>
              </a:rPr>
              <a:t>5 </a:t>
            </a:r>
            <a:r>
              <a:rPr kumimoji="0" lang="ru-RU" sz="2800" b="1" dirty="0">
                <a:solidFill>
                  <a:srgbClr val="800000"/>
                </a:solidFill>
                <a:latin typeface="Calibri" pitchFamily="34" charset="0"/>
              </a:rPr>
              <a:t>года</a:t>
            </a:r>
          </a:p>
        </p:txBody>
      </p:sp>
      <p:sp>
        <p:nvSpPr>
          <p:cNvPr id="2061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2062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AutoShape 12"/>
          <p:cNvSpPr>
            <a:spLocks noChangeArrowheads="1"/>
          </p:cNvSpPr>
          <p:nvPr/>
        </p:nvSpPr>
        <p:spPr bwMode="auto">
          <a:xfrm>
            <a:off x="5000628" y="4357694"/>
            <a:ext cx="719138" cy="431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4BEC3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17%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012160" y="1196753"/>
            <a:ext cx="2376263" cy="504055"/>
          </a:xfrm>
          <a:prstGeom prst="rect">
            <a:avLst/>
          </a:prstGeom>
          <a:gradFill rotWithShape="1">
            <a:gsLst>
              <a:gs pos="0">
                <a:schemeClr val="bg1">
                  <a:lumMod val="75000"/>
                </a:schemeClr>
              </a:gs>
              <a:gs pos="0">
                <a:schemeClr val="bg1">
                  <a:lumMod val="65000"/>
                </a:schemeClr>
              </a:gs>
              <a:gs pos="5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Calibri" pitchFamily="34" charset="0"/>
              </a:rPr>
              <a:t>ПРОЧИЕ РАСХОДЫ</a:t>
            </a:r>
            <a:endParaRPr lang="ru-RU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5868144" y="1772816"/>
            <a:ext cx="719138" cy="4318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Calibri" pitchFamily="34" charset="0"/>
              </a:rPr>
              <a:t>4%</a:t>
            </a:r>
            <a:endParaRPr lang="ru-RU" sz="24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7" y="1268760"/>
          <a:ext cx="8429685" cy="5161540"/>
        </p:xfrm>
        <a:graphic>
          <a:graphicData uri="http://schemas.openxmlformats.org/drawingml/2006/table">
            <a:tbl>
              <a:tblPr/>
              <a:tblGrid>
                <a:gridCol w="4513520"/>
                <a:gridCol w="1295171"/>
                <a:gridCol w="1275078"/>
                <a:gridCol w="1345916"/>
              </a:tblGrid>
              <a:tr h="3742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полугодие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5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28 271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614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ts val="1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социальной направленности,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21 535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22 355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104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9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Образование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9 256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9 914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19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Культура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и кинематография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424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571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5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Здравоохранение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5 324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5 158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567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Социальная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политика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4 303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4 684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61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Физическая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культура и спорт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422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491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444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    Средства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массовой информации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87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110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22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Межбюджетные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трансферты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местным бюджетам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11 454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11 724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102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452320" y="908720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428597" y="1500174"/>
          <a:ext cx="8389596" cy="4535872"/>
        </p:xfrm>
        <a:graphic>
          <a:graphicData uri="http://schemas.openxmlformats.org/drawingml/2006/table">
            <a:tbl>
              <a:tblPr/>
              <a:tblGrid>
                <a:gridCol w="4248004"/>
                <a:gridCol w="1405183"/>
                <a:gridCol w="1257269"/>
                <a:gridCol w="1479140"/>
              </a:tblGrid>
              <a:tr h="5173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полугодие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28 271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43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Расходы на поддержку отдельных отраслей экономики </a:t>
                      </a:r>
                      <a:r>
                        <a:rPr lang="ru-RU" sz="2000" b="1" i="1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(с учетом капвложений)</a:t>
                      </a: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из них: </a:t>
                      </a:r>
                      <a:endParaRPr lang="ru-RU" sz="2000" b="1" i="0" u="none" strike="noStrike" kern="1200" dirty="0">
                        <a:solidFill>
                          <a:srgbClr val="0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4 659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5 193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6"/>
                          </a:solidFill>
                          <a:latin typeface="Calibri" pitchFamily="34" charset="0"/>
                        </a:rPr>
                        <a:t>111</a:t>
                      </a:r>
                      <a:endParaRPr lang="ru-RU" sz="2000" b="1" i="0" u="none" strike="noStrike" dirty="0">
                        <a:solidFill>
                          <a:schemeClr val="accent6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94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Расходы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 на осуществление капитальных вложений и капитального ремонта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1 981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1 262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64</a:t>
                      </a:r>
                      <a:endParaRPr lang="ru-RU" sz="2000" b="1" i="0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66647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Дорожный фонд Удмуртской Республики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2 171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2 074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000" b="1" i="0" u="none" strike="noStrike" kern="1200" dirty="0" smtClean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96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  <a:tr h="3679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Господдержка АПК</a:t>
                      </a:r>
                      <a:endParaRPr lang="ru-RU" sz="2000" b="1" i="0" u="none" strike="noStrike" kern="1200" dirty="0">
                        <a:solidFill>
                          <a:schemeClr val="bg2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18000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1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1 179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1" u="none" strike="noStrike" kern="1200" dirty="0" smtClean="0">
                          <a:solidFill>
                            <a:schemeClr val="bg2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1 696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/>
                          </a:solidFill>
                          <a:latin typeface="Calibri" pitchFamily="34" charset="0"/>
                        </a:rPr>
                        <a:t>144</a:t>
                      </a:r>
                      <a:endParaRPr lang="ru-RU" sz="2000" b="1" i="1" u="none" strike="noStrike" dirty="0">
                        <a:solidFill>
                          <a:schemeClr val="bg2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EE6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572396" y="1142984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50" y="333375"/>
            <a:ext cx="8643938" cy="863600"/>
          </a:xfrm>
        </p:spPr>
        <p:txBody>
          <a:bodyPr/>
          <a:lstStyle/>
          <a:p>
            <a:pPr algn="ctr" eaLnBrk="1" hangingPunct="1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Анализ расходов бюджета Удмуртской Республики </a:t>
            </a:r>
            <a:b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</a:b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</a:rPr>
              <a:t>за 1 полугодие 2014 и 2015 гг.</a:t>
            </a:r>
            <a:endParaRPr lang="ru-RU" sz="2800" dirty="0" smtClean="0">
              <a:solidFill>
                <a:srgbClr val="800000"/>
              </a:solidFill>
              <a:latin typeface="Calibri" pitchFamily="34" charset="0"/>
            </a:endParaRPr>
          </a:p>
        </p:txBody>
      </p:sp>
      <p:graphicFrame>
        <p:nvGraphicFramePr>
          <p:cNvPr id="858245" name="Group 133"/>
          <p:cNvGraphicFramePr>
            <a:graphicFrameLocks noGrp="1"/>
          </p:cNvGraphicFramePr>
          <p:nvPr/>
        </p:nvGraphicFramePr>
        <p:xfrm>
          <a:off x="357158" y="1071545"/>
          <a:ext cx="8501122" cy="5623333"/>
        </p:xfrm>
        <a:graphic>
          <a:graphicData uri="http://schemas.openxmlformats.org/drawingml/2006/table">
            <a:tbl>
              <a:tblPr/>
              <a:tblGrid>
                <a:gridCol w="4429156"/>
                <a:gridCol w="1275682"/>
                <a:gridCol w="1284779"/>
                <a:gridCol w="1511505"/>
              </a:tblGrid>
              <a:tr h="442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Исполнение 1 квартал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к уровню 2014 года, %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2014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2015 г.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5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РАСХОДЫ всего, в том числе: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28 271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29 931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0" marR="0" marT="7200" marB="720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Государственная поддержка АПК - всего, в том числе: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alibri" pitchFamily="34" charset="0"/>
                          <a:cs typeface="Calibri" pitchFamily="34" charset="0"/>
                        </a:rPr>
                        <a:t>1 178,9</a:t>
                      </a:r>
                      <a:endParaRPr lang="ru-RU" sz="20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1 696,2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144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4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Несвязанная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в области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279,9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380,9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136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562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Субсидирование процентной ставки  по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кредитам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развитие растениеводства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72,7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152,0</a:t>
                      </a:r>
                    </a:p>
                  </a:txBody>
                  <a:tcPr marL="0" marR="0" marT="7200" marB="72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209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3354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Развитие льняного комплекса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18,7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9,2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49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32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Развитие элитного семеноводства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27,3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47,1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173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CC4"/>
                    </a:solidFill>
                  </a:tcPr>
                </a:tc>
              </a:tr>
              <a:tr h="7261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Субсидии на 1 кг реализованного и (или) отгруженного на собственную переработку молока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307,1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540,4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176</a:t>
                      </a:r>
                      <a:endParaRPr lang="ru-RU" sz="2000" b="1" i="1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85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Субсидирование процентной ставки  по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кредитам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развитие животноводства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232,6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397,2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171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60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Поддержка кадрового потенциала в сфере сельского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хозяйства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9,9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1,5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15</a:t>
                      </a:r>
                      <a:endParaRPr lang="ru-RU" sz="20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10322" name="TextBox 6"/>
          <p:cNvSpPr txBox="1">
            <a:spLocks noChangeArrowheads="1"/>
          </p:cNvSpPr>
          <p:nvPr/>
        </p:nvSpPr>
        <p:spPr bwMode="auto">
          <a:xfrm>
            <a:off x="7643834" y="714356"/>
            <a:ext cx="1173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6"/>
                </a:solidFill>
                <a:latin typeface="Calibri" pitchFamily="34" charset="0"/>
              </a:rPr>
              <a:t>(млн. руб.)</a:t>
            </a:r>
          </a:p>
        </p:txBody>
      </p:sp>
      <p:sp>
        <p:nvSpPr>
          <p:cNvPr id="12388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238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3943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dirty="0"/>
          </a:p>
          <a:p>
            <a:pPr algn="ctr" eaLnBrk="1" hangingPunct="1">
              <a:buFontTx/>
              <a:buNone/>
              <a:defRPr/>
            </a:pPr>
            <a:endParaRPr lang="ru-RU" dirty="0"/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3276600" y="0"/>
            <a:ext cx="5219700" cy="188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b="1" i="1" kern="10" spc="18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Monotype Corsiva"/>
              </a:rPr>
              <a:t>Министерство финансов Удмуртской Республики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0763" y="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Диаграмма 25"/>
          <p:cNvGraphicFramePr>
            <a:graphicFrameLocks/>
          </p:cNvGraphicFramePr>
          <p:nvPr/>
        </p:nvGraphicFramePr>
        <p:xfrm>
          <a:off x="2000232" y="2000240"/>
          <a:ext cx="6845300" cy="3314700"/>
        </p:xfrm>
        <a:graphic>
          <a:graphicData uri="http://schemas.openxmlformats.org/presentationml/2006/ole">
            <p:oleObj spid="_x0000_s21506" name="Worksheet" r:id="rId4" imgW="7896157" imgH="3829050" progId="Excel.Sheet.8">
              <p:embed/>
            </p:oleObj>
          </a:graphicData>
        </a:graphic>
      </p:graphicFrame>
      <p:sp>
        <p:nvSpPr>
          <p:cNvPr id="6" name="AutoShape 7"/>
          <p:cNvSpPr>
            <a:spLocks/>
          </p:cNvSpPr>
          <p:nvPr/>
        </p:nvSpPr>
        <p:spPr bwMode="auto">
          <a:xfrm>
            <a:off x="2214546" y="1357298"/>
            <a:ext cx="358775" cy="5113337"/>
          </a:xfrm>
          <a:prstGeom prst="leftBrace">
            <a:avLst>
              <a:gd name="adj1" fmla="val 118768"/>
              <a:gd name="adj2" fmla="val 49782"/>
            </a:avLst>
          </a:prstGeom>
          <a:noFill/>
          <a:ln w="4127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ru-RU" sz="2400">
              <a:solidFill>
                <a:srgbClr val="6600FF"/>
              </a:solidFill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7188" y="3000375"/>
            <a:ext cx="1547812" cy="327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 eaLnBrk="0" hangingPunct="0"/>
            <a:r>
              <a:rPr kumimoji="0" lang="ru-RU" sz="2000" b="1" u="sng" dirty="0" smtClean="0">
                <a:solidFill>
                  <a:schemeClr val="tx1">
                    <a:lumMod val="75000"/>
                  </a:schemeClr>
                </a:solidFill>
              </a:rPr>
              <a:t> ВСЕГО</a:t>
            </a:r>
            <a:r>
              <a:rPr kumimoji="0" lang="ru-RU" sz="2000" b="1" u="sng" dirty="0">
                <a:solidFill>
                  <a:schemeClr val="tx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8" y="3429000"/>
            <a:ext cx="1857388" cy="95410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kumimoji="0" lang="ru-RU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11 724</a:t>
            </a:r>
          </a:p>
          <a:p>
            <a:pPr algn="ctr">
              <a:spcBef>
                <a:spcPts val="0"/>
              </a:spcBef>
            </a:pPr>
            <a:r>
              <a:rPr kumimoji="0" lang="ru-RU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млн</a:t>
            </a:r>
            <a:r>
              <a:rPr kumimoji="0" lang="ru-RU" sz="28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. руб.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357166"/>
            <a:ext cx="7858180" cy="74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800000"/>
                </a:solidFill>
                <a:latin typeface="Calibri" pitchFamily="34" charset="0"/>
                <a:ea typeface="+mj-ea"/>
                <a:cs typeface="+mj-cs"/>
              </a:rPr>
              <a:t>Межбюджетные трансферты местным бюджетам за 1 полугодие 2015 г.</a:t>
            </a:r>
            <a:endParaRPr lang="ru-RU" sz="2800" b="1" dirty="0">
              <a:solidFill>
                <a:srgbClr val="80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500694" y="1285860"/>
            <a:ext cx="3143272" cy="945141"/>
          </a:xfrm>
          <a:prstGeom prst="rect">
            <a:avLst/>
          </a:prstGeom>
          <a:noFill/>
          <a:ln w="22225">
            <a:solidFill>
              <a:schemeClr val="tx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  <a:cs typeface="Calibri" pitchFamily="34" charset="0"/>
              </a:rPr>
              <a:t>Субсидии и и</a:t>
            </a:r>
            <a:r>
              <a:rPr kumimoji="0" lang="ru-RU" sz="2000" b="1" dirty="0">
                <a:latin typeface="Calibri" pitchFamily="34" charset="0"/>
                <a:cs typeface="Calibri" pitchFamily="34" charset="0"/>
              </a:rPr>
              <a:t>ные межбюджетные трансферты</a:t>
            </a:r>
            <a:r>
              <a:rPr kumimoji="0" lang="ru-RU" sz="200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143636" y="4929198"/>
            <a:ext cx="2571750" cy="1252917"/>
          </a:xfrm>
          <a:prstGeom prst="rect">
            <a:avLst/>
          </a:prstGeom>
          <a:noFill/>
          <a:ln w="22225">
            <a:solidFill>
              <a:srgbClr val="663300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2000" b="1" dirty="0">
                <a:solidFill>
                  <a:srgbClr val="CC3300"/>
                </a:solidFill>
                <a:latin typeface="Calibri" pitchFamily="34" charset="0"/>
                <a:cs typeface="Calibri" pitchFamily="34" charset="0"/>
              </a:rPr>
              <a:t>Дотации на выравнивание уровня бюджетной обеспеченности</a:t>
            </a:r>
            <a:endParaRPr kumimoji="0" lang="ru-RU" sz="2000" dirty="0">
              <a:solidFill>
                <a:srgbClr val="CC33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2571736" y="4714884"/>
            <a:ext cx="2714644" cy="1560694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/>
            <a:tailEnd/>
          </a:ln>
        </p:spPr>
        <p:txBody>
          <a:bodyPr wrap="square" lIns="3600" tIns="10800" rIns="36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2000" b="1" dirty="0">
                <a:solidFill>
                  <a:srgbClr val="003300"/>
                </a:solidFill>
                <a:latin typeface="Calibri" pitchFamily="34" charset="0"/>
                <a:cs typeface="Calibri" pitchFamily="34" charset="0"/>
              </a:rPr>
              <a:t>Субвенции на исполнение отдельных переданных государственных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">
      <a:dk1>
        <a:srgbClr val="000099"/>
      </a:dk1>
      <a:lt1>
        <a:srgbClr val="FFFFFF"/>
      </a:lt1>
      <a:dk2>
        <a:srgbClr val="0000CC"/>
      </a:dk2>
      <a:lt2>
        <a:srgbClr val="000099"/>
      </a:lt2>
      <a:accent1>
        <a:srgbClr val="FF0000"/>
      </a:accent1>
      <a:accent2>
        <a:srgbClr val="080808"/>
      </a:accent2>
      <a:accent3>
        <a:srgbClr val="FFFFFF"/>
      </a:accent3>
      <a:accent4>
        <a:srgbClr val="000082"/>
      </a:accent4>
      <a:accent5>
        <a:srgbClr val="FFAAAA"/>
      </a:accent5>
      <a:accent6>
        <a:srgbClr val="060606"/>
      </a:accent6>
      <a:hlink>
        <a:srgbClr val="000000"/>
      </a:hlink>
      <a:folHlink>
        <a:srgbClr val="FF0000"/>
      </a:folHlink>
    </a:clrScheme>
    <a:fontScheme name="Selling a Product or Serv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5">
        <a:dk1>
          <a:srgbClr val="CC33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6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AE2A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7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33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DAA"/>
        </a:accent5>
        <a:accent6>
          <a:srgbClr val="B92D00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8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333333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9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0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1C1C1C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181818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1">
        <a:dk1>
          <a:srgbClr val="CC3300"/>
        </a:dk1>
        <a:lt1>
          <a:srgbClr val="FFFFFF"/>
        </a:lt1>
        <a:dk2>
          <a:srgbClr val="000000"/>
        </a:dk2>
        <a:lt2>
          <a:srgbClr val="FF3300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AE2A00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2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CC33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B92D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3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4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5">
        <a:dk1>
          <a:srgbClr val="000099"/>
        </a:dk1>
        <a:lt1>
          <a:srgbClr val="FFFFFF"/>
        </a:lt1>
        <a:dk2>
          <a:srgbClr val="003399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16">
        <a:dk1>
          <a:srgbClr val="000099"/>
        </a:dk1>
        <a:lt1>
          <a:srgbClr val="FFFFFF"/>
        </a:lt1>
        <a:dk2>
          <a:srgbClr val="0000CC"/>
        </a:dk2>
        <a:lt2>
          <a:srgbClr val="000099"/>
        </a:lt2>
        <a:accent1>
          <a:srgbClr val="000000"/>
        </a:accent1>
        <a:accent2>
          <a:srgbClr val="FF0000"/>
        </a:accent2>
        <a:accent3>
          <a:srgbClr val="FFFFFF"/>
        </a:accent3>
        <a:accent4>
          <a:srgbClr val="000082"/>
        </a:accent4>
        <a:accent5>
          <a:srgbClr val="AAAAAA"/>
        </a:accent5>
        <a:accent6>
          <a:srgbClr val="E70000"/>
        </a:accent6>
        <a:hlink>
          <a:srgbClr val="FF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CC"/>
    </a:dk2>
    <a:lt2>
      <a:srgbClr val="808080"/>
    </a:lt2>
    <a:accent1>
      <a:srgbClr val="0066FF"/>
    </a:accent1>
    <a:accent2>
      <a:srgbClr val="DDDDDD"/>
    </a:accent2>
    <a:accent3>
      <a:srgbClr val="FFFFFF"/>
    </a:accent3>
    <a:accent4>
      <a:srgbClr val="000000"/>
    </a:accent4>
    <a:accent5>
      <a:srgbClr val="AAB8FF"/>
    </a:accent5>
    <a:accent6>
      <a:srgbClr val="C8C8C8"/>
    </a:accent6>
    <a:hlink>
      <a:srgbClr val="FF0066"/>
    </a:hlink>
    <a:folHlink>
      <a:srgbClr val="6699FF"/>
    </a:folHlink>
  </a:clrScheme>
  <a:fontScheme name="Selling a Product o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10714</TotalTime>
  <Words>549</Words>
  <Application>Microsoft Office PowerPoint</Application>
  <PresentationFormat>Экран (4:3)</PresentationFormat>
  <Paragraphs>174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Selling a Product or Service</vt:lpstr>
      <vt:lpstr>Worksheet</vt:lpstr>
      <vt:lpstr>Слайд 1</vt:lpstr>
      <vt:lpstr>Слайд 2</vt:lpstr>
      <vt:lpstr>Слайд 3</vt:lpstr>
      <vt:lpstr>Анализ расходов бюджета Удмуртской Республики  за 1 полугодие 2014 и 2015 гг.</vt:lpstr>
      <vt:lpstr>Анализ расходов бюджета Удмуртской Республики  за 1 полугодие 2014 и 2015 гг.</vt:lpstr>
      <vt:lpstr>Анализ расходов бюджета Удмуртской Республики  за 1 полугодие 2014 и 2015 гг.</vt:lpstr>
      <vt:lpstr>Слайд 7</vt:lpstr>
    </vt:vector>
  </TitlesOfParts>
  <Company>MinFin 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Kotova</cp:lastModifiedBy>
  <cp:revision>854</cp:revision>
  <dcterms:created xsi:type="dcterms:W3CDTF">2009-06-15T10:07:42Z</dcterms:created>
  <dcterms:modified xsi:type="dcterms:W3CDTF">2016-05-26T07:52:29Z</dcterms:modified>
</cp:coreProperties>
</file>